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7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0"/>
    <p:restoredTop sz="88296"/>
  </p:normalViewPr>
  <p:slideViewPr>
    <p:cSldViewPr snapToGrid="0" snapToObjects="1">
      <p:cViewPr varScale="1">
        <p:scale>
          <a:sx n="47" d="100"/>
          <a:sy n="47" d="100"/>
        </p:scale>
        <p:origin x="-917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54DA2-AFCE-B548-B59C-C498EA9A84D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k-KZ"/>
              <a:t>Образец текста</a:t>
            </a:r>
          </a:p>
          <a:p>
            <a:pPr lvl="1"/>
            <a:r>
              <a:rPr lang="kk-KZ"/>
              <a:t>Второй уровень</a:t>
            </a:r>
          </a:p>
          <a:p>
            <a:pPr lvl="2"/>
            <a:r>
              <a:rPr lang="kk-KZ"/>
              <a:t>Третий уровень</a:t>
            </a:r>
          </a:p>
          <a:p>
            <a:pPr lvl="3"/>
            <a:r>
              <a:rPr lang="kk-KZ"/>
              <a:t>Четвертый уровень</a:t>
            </a:r>
          </a:p>
          <a:p>
            <a:pPr lvl="4"/>
            <a:r>
              <a:rPr lang="kk-KZ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6024A-3F4C-C54D-B0E3-FD5071C00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445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6024A-3F4C-C54D-B0E3-FD5071C00A1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1818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1F4F-A738-0844-8AE0-6E80E0A37C8F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C67E-B2E2-F446-B807-DBBCE3D667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0951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1F4F-A738-0844-8AE0-6E80E0A37C8F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C67E-B2E2-F446-B807-DBBCE3D667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979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1F4F-A738-0844-8AE0-6E80E0A37C8F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C67E-B2E2-F446-B807-DBBCE3D667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136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k-KZ"/>
              <a:t>Образец текста</a:t>
            </a:r>
          </a:p>
          <a:p>
            <a:pPr lvl="1"/>
            <a:r>
              <a:rPr lang="kk-KZ"/>
              <a:t>Второй уровень</a:t>
            </a:r>
          </a:p>
          <a:p>
            <a:pPr lvl="2"/>
            <a:r>
              <a:rPr lang="kk-KZ"/>
              <a:t>Третий уровень</a:t>
            </a:r>
          </a:p>
          <a:p>
            <a:pPr lvl="3"/>
            <a:r>
              <a:rPr lang="kk-KZ"/>
              <a:t>Четвертый уровень</a:t>
            </a:r>
          </a:p>
          <a:p>
            <a:pPr lvl="4"/>
            <a:r>
              <a:rPr lang="kk-KZ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1F4F-A738-0844-8AE0-6E80E0A37C8F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C67E-B2E2-F446-B807-DBBCE3D667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3900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1F4F-A738-0844-8AE0-6E80E0A37C8F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C67E-B2E2-F446-B807-DBBCE3D667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150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1F4F-A738-0844-8AE0-6E80E0A37C8F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C67E-B2E2-F446-B807-DBBCE3D667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1097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1F4F-A738-0844-8AE0-6E80E0A37C8F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C67E-B2E2-F446-B807-DBBCE3D667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9775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1F4F-A738-0844-8AE0-6E80E0A37C8F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C67E-B2E2-F446-B807-DBBCE3D667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4665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1F4F-A738-0844-8AE0-6E80E0A37C8F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C67E-B2E2-F446-B807-DBBCE3D667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119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1F4F-A738-0844-8AE0-6E80E0A37C8F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C67E-B2E2-F446-B807-DBBCE3D667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156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B1F4F-A738-0844-8AE0-6E80E0A37C8F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C67E-B2E2-F446-B807-DBBCE3D667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537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B1F4F-A738-0844-8AE0-6E80E0A37C8F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8C67E-B2E2-F446-B807-DBBCE3D667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311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ff.org/https-everywher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hyperlink" Target="https://threatpost.com/en_us/blogs/how-render-ssl-useless-081810" TargetMode="External"/><Relationship Id="rId4" Type="http://schemas.openxmlformats.org/officeDocument/2006/relationships/hyperlink" Target="http://forcetls.sidstamm.com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0%D0%B8%D0%BF%D1%82%D0%BE%D0%B3%D1%80%D0%B0%D1%84%D0%B8%D1%8F" TargetMode="External"/><Relationship Id="rId2" Type="http://schemas.openxmlformats.org/officeDocument/2006/relationships/hyperlink" Target="https://ru.wikipedia.org/wiki/%D0%90%D0%BD%D0%B3%D0%BB%D0%B8%D0%B9%D1%81%D0%BA%D0%B8%D0%B9_%D1%8F%D0%B7%D1%8B%D0%B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8%D0%BD%D1%82%D0%B5%D1%80%D0%BD%D0%B5%D1%82-%D0%B1%D0%B0%D0%BD%D0%BA%D0%B8%D0%BD%D0%B3" TargetMode="External"/><Relationship Id="rId2" Type="http://schemas.openxmlformats.org/officeDocument/2006/relationships/hyperlink" Target="https://ru.wikipedia.org/wiki/%D0%AD%D0%BB%D0%B5%D0%BA%D1%82%D1%80%D0%BE%D0%BD%D0%BD%D1%8B%D0%B9_%D0%B1%D0%B8%D0%B7%D0%BD%D0%B5%D1%8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.wikipedia.org/wiki/%D0%9F%D0%BB%D0%B0%D1%82%D1%91%D0%B6%D0%BD%D1%8B%D0%B9_%D1%88%D0%BB%D1%8E%D0%B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0%B5%D0%B6%D1%81%D0%B0%D0%B9%D1%82%D0%BE%D0%B2%D1%8B%D0%B9_%D1%81%D0%BA%D1%80%D0%B8%D0%BF%D1%82%D0%B8%D0%BD%D0%B3" TargetMode="External"/><Relationship Id="rId2" Type="http://schemas.openxmlformats.org/officeDocument/2006/relationships/hyperlink" Target="https://ru.wikipedia.org/wiki/%D0%92%D0%BD%D0%B5%D0%B4%D1%80%D0%B5%D0%BD%D0%B8%D0%B5_SQL-%D0%BA%D0%BE%D0%B4%D0%B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D%D0%BB%D0%B5%D0%BA%D1%82%D1%80%D0%BE%D0%BD%D0%BD%D0%B0%D1%8F_%D0%BF%D0%BE%D1%87%D1%82%D0%B0" TargetMode="External"/><Relationship Id="rId2" Type="http://schemas.openxmlformats.org/officeDocument/2006/relationships/hyperlink" Target="https://ru.wikipedia.org/wiki/%D0%A1%D0%BE%D1%86%D0%B8%D0%B0%D0%BB%D1%8C%D0%BD%D0%B0%D1%8F_%D1%81%D0%B5%D1%82%D1%8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hyperlink" Target="https://ru.wikipedia.org/wiki/%D0%A1%D0%B8%D1%81%D1%82%D0%B5%D0%BC%D0%B0_%D0%BC%D0%B3%D0%BD%D0%BE%D0%B2%D0%B5%D0%BD%D0%BD%D0%BE%D0%B3%D0%BE_%D0%BE%D0%B1%D0%BC%D0%B5%D0%BD%D0%B0_%D1%81%D0%BE%D0%BE%D0%B1%D1%89%D0%B5%D0%BD%D0%B8%D1%8F%D0%BC%D0%B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5%D0%B0%D0%BA%D0%B5%D1%80%D1%81%D0%BA%D0%B0%D1%8F_%D0%B0%D1%82%D0%B0%D0%BA%D0%B0" TargetMode="External"/><Relationship Id="rId2" Type="http://schemas.openxmlformats.org/officeDocument/2006/relationships/hyperlink" Target="https://ru.wikipedia.org/wiki/HTTP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484" y="2244437"/>
            <a:ext cx="5235825" cy="37033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5130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Анализ уязвимости сетевых данных посредством MITM атаки</a:t>
            </a:r>
          </a:p>
        </p:txBody>
      </p:sp>
    </p:spTree>
    <p:extLst>
      <p:ext uri="{BB962C8B-B14F-4D97-AF65-F5344CB8AC3E}">
        <p14:creationId xmlns:p14="http://schemas.microsoft.com/office/powerpoint/2010/main" xmlns="" val="461793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5344"/>
            <a:ext cx="4574458" cy="490281"/>
          </a:xfrm>
        </p:spPr>
        <p:txBody>
          <a:bodyPr>
            <a:normAutofit fontScale="90000"/>
          </a:bodyPr>
          <a:lstStyle/>
          <a:p>
            <a:r>
              <a:rPr lang="ru-RU" b="1"/>
              <a:t>Защита </a:t>
            </a:r>
            <a:br>
              <a:rPr lang="ru-RU" b="1"/>
            </a:b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35625"/>
            <a:ext cx="10515600" cy="4351338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Одним из способов защиты от такой атаки является использование стойкого шифрования между клиентом и сервером. В таком случае сервер может идентифицировать себя посредством предоставления цифрового сертификата, после чего между пользователем и сервером устанавливается шифрованный канал для обмена конфиденциальными данными.</a:t>
            </a:r>
          </a:p>
          <a:p>
            <a:pPr algn="just"/>
            <a:r>
              <a:rPr lang="ru-RU" sz="2000" dirty="0"/>
              <a:t>Другим вариантом защиты от некоторых видов MITM-атак является полный отказ от использования открытых </a:t>
            </a:r>
            <a:r>
              <a:rPr lang="ru-RU" sz="2000" dirty="0" err="1"/>
              <a:t>Wi</a:t>
            </a:r>
            <a:r>
              <a:rPr lang="ru-RU" sz="2000" dirty="0"/>
              <a:t>-</a:t>
            </a:r>
            <a:r>
              <a:rPr lang="ru-RU" sz="2000" dirty="0" err="1"/>
              <a:t>Fi</a:t>
            </a:r>
            <a:r>
              <a:rPr lang="ru-RU" sz="2000" dirty="0"/>
              <a:t>-сетей для работы с личными данными. Хорошую защиту дают некоторые плагины для браузеров. Например, </a:t>
            </a:r>
            <a:r>
              <a:rPr lang="ru-RU" sz="2000" dirty="0">
                <a:hlinkClick r:id="rId3"/>
              </a:rPr>
              <a:t>HTTPS Everywhere</a:t>
            </a:r>
            <a:r>
              <a:rPr lang="ru-RU" sz="2000" dirty="0"/>
              <a:t> или </a:t>
            </a:r>
            <a:r>
              <a:rPr lang="ru-RU" sz="2000" dirty="0">
                <a:hlinkClick r:id="rId4"/>
              </a:rPr>
              <a:t>ForceTLS</a:t>
            </a:r>
            <a:r>
              <a:rPr lang="ru-RU" sz="2000" dirty="0"/>
              <a:t>, которые самостоятельно устанавливают защищенное соединение всякий раз, когда эта опция доступна на стороне сервера.</a:t>
            </a:r>
            <a:endParaRPr lang="en-US" sz="2000" dirty="0"/>
          </a:p>
          <a:p>
            <a:pPr algn="just"/>
            <a:r>
              <a:rPr lang="en-US" sz="2000" dirty="0">
                <a:solidFill>
                  <a:srgbClr val="FF0000"/>
                </a:solidFill>
              </a:rPr>
              <a:t>***</a:t>
            </a:r>
            <a:r>
              <a:rPr lang="kk-KZ" sz="2000" dirty="0" err="1">
                <a:solidFill>
                  <a:srgbClr val="FF0000"/>
                </a:solidFill>
              </a:rPr>
              <a:t>К</a:t>
            </a:r>
            <a:r>
              <a:rPr lang="ru-RU" sz="2000" dirty="0" err="1">
                <a:solidFill>
                  <a:srgbClr val="FF0000"/>
                </a:solidFill>
              </a:rPr>
              <a:t>ак</a:t>
            </a:r>
            <a:r>
              <a:rPr lang="ru-RU" sz="2000" dirty="0">
                <a:solidFill>
                  <a:srgbClr val="FF0000"/>
                </a:solidFill>
              </a:rPr>
              <a:t> бы то ни было, все способы защиты имеют определенные ограничения. Кстати, не стоит забывать и об уже проведенных с целью демонстрации возможностей атаках, таких как </a:t>
            </a:r>
            <a:r>
              <a:rPr lang="ru-RU" sz="2000" dirty="0">
                <a:solidFill>
                  <a:srgbClr val="FF0000"/>
                </a:solidFill>
                <a:hlinkClick r:id="rId5"/>
              </a:rPr>
              <a:t>SSLStrip</a:t>
            </a:r>
            <a:r>
              <a:rPr lang="ru-RU" sz="2000" dirty="0">
                <a:solidFill>
                  <a:srgbClr val="FF0000"/>
                </a:solidFill>
              </a:rPr>
              <a:t> или </a:t>
            </a:r>
            <a:r>
              <a:rPr lang="ru-RU" sz="2000" dirty="0" err="1">
                <a:solidFill>
                  <a:srgbClr val="FF0000"/>
                </a:solidFill>
              </a:rPr>
              <a:t>SSLSniff</a:t>
            </a:r>
            <a:r>
              <a:rPr lang="ru-RU" sz="2000" dirty="0">
                <a:solidFill>
                  <a:srgbClr val="FF0000"/>
                </a:solidFill>
              </a:rPr>
              <a:t>, которые легко сведут на нет безопасность SSL-соединения.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051" y="4751379"/>
            <a:ext cx="3229898" cy="188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0357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5520" y="3797481"/>
            <a:ext cx="5297948" cy="25528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3778045" cy="593520"/>
          </a:xfrm>
        </p:spPr>
        <p:txBody>
          <a:bodyPr>
            <a:normAutofit/>
          </a:bodyPr>
          <a:lstStyle/>
          <a:p>
            <a:r>
              <a:rPr lang="kk-KZ" sz="2800" b="1" dirty="0" err="1"/>
              <a:t>Советы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11072"/>
            <a:ext cx="10515600" cy="1684493"/>
          </a:xfrm>
        </p:spPr>
        <p:txBody>
          <a:bodyPr>
            <a:normAutofit/>
          </a:bodyPr>
          <a:lstStyle/>
          <a:p>
            <a:r>
              <a:rPr lang="ru-RU" sz="1700" dirty="0"/>
              <a:t>Бесплатный выход в Интернет не всегда плюс – </a:t>
            </a:r>
            <a:r>
              <a:rPr lang="ru-RU" sz="1700" b="1" dirty="0"/>
              <a:t>89% открытых </a:t>
            </a:r>
            <a:r>
              <a:rPr lang="ru-RU" sz="1700" b="1" dirty="0" err="1"/>
              <a:t>Wi</a:t>
            </a:r>
            <a:r>
              <a:rPr lang="ru-RU" sz="1700" b="1" dirty="0"/>
              <a:t>-</a:t>
            </a:r>
            <a:r>
              <a:rPr lang="ru-RU" sz="1700" b="1" dirty="0" err="1"/>
              <a:t>Fi</a:t>
            </a:r>
            <a:r>
              <a:rPr lang="ru-RU" sz="1700" b="1" dirty="0"/>
              <a:t>-подключений являются небезопасными</a:t>
            </a:r>
            <a:r>
              <a:rPr lang="ru-RU" sz="1700" dirty="0"/>
              <a:t>: информация, передаваемая через них, может стать доступной злоумышленникам.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1393647"/>
            <a:ext cx="10252588" cy="7669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Как безопасно пользоваться открытыми </a:t>
            </a:r>
            <a:r>
              <a:rPr lang="ru-RU" sz="2800" b="1" dirty="0" err="1"/>
              <a:t>Wi</a:t>
            </a:r>
            <a:r>
              <a:rPr lang="ru-RU" sz="2800" b="1" dirty="0"/>
              <a:t>-</a:t>
            </a:r>
            <a:r>
              <a:rPr lang="ru-RU" sz="2800" b="1" dirty="0" err="1"/>
              <a:t>Fi</a:t>
            </a:r>
            <a:r>
              <a:rPr lang="ru-RU" sz="2800" b="1" dirty="0"/>
              <a:t>-сетями?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38200" y="3851069"/>
            <a:ext cx="10515600" cy="1684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ru-RU" sz="24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06694" y="2160563"/>
            <a:ext cx="10515600" cy="168449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/>
              <a:t>отключать </a:t>
            </a:r>
            <a:r>
              <a:rPr lang="ru-RU" sz="2400" dirty="0" err="1"/>
              <a:t>Wi-Fi</a:t>
            </a:r>
            <a:r>
              <a:rPr lang="ru-RU" sz="2400" dirty="0"/>
              <a:t> на своих мобильных устройствах, если не нужен доступ в интернет</a:t>
            </a:r>
          </a:p>
          <a:p>
            <a:r>
              <a:rPr lang="ru-RU" sz="2400" dirty="0"/>
              <a:t>стараться использовать защищенный доступ в Интернет (в отелях, библиотеках и т.д.)</a:t>
            </a:r>
          </a:p>
          <a:p>
            <a:r>
              <a:rPr lang="ru-RU" sz="2400" b="1" i="1" dirty="0"/>
              <a:t>не совершать онлайн-покупки в открытых </a:t>
            </a:r>
            <a:r>
              <a:rPr lang="ru-RU" sz="2400" b="1" i="1" dirty="0" err="1"/>
              <a:t>Wi</a:t>
            </a:r>
            <a:r>
              <a:rPr lang="ru-RU" sz="2400" b="1" i="1" dirty="0"/>
              <a:t>-</a:t>
            </a:r>
            <a:r>
              <a:rPr lang="ru-RU" sz="2400" b="1" i="1" dirty="0" err="1"/>
              <a:t>Fi</a:t>
            </a:r>
            <a:r>
              <a:rPr lang="ru-RU" sz="2400" b="1" i="1" dirty="0"/>
              <a:t>-сетях</a:t>
            </a:r>
            <a:endParaRPr lang="ru-RU" sz="2400" dirty="0"/>
          </a:p>
          <a:p>
            <a:r>
              <a:rPr lang="ru-RU" sz="2400" b="1" i="1" dirty="0"/>
              <a:t>не пользоваться онлайн-банкингом в открытых </a:t>
            </a:r>
            <a:r>
              <a:rPr lang="ru-RU" sz="2400" b="1" i="1" dirty="0" err="1"/>
              <a:t>Wi</a:t>
            </a:r>
            <a:r>
              <a:rPr lang="ru-RU" sz="2400" b="1" i="1" dirty="0"/>
              <a:t>-</a:t>
            </a:r>
            <a:r>
              <a:rPr lang="ru-RU" sz="2400" b="1" i="1" dirty="0" err="1"/>
              <a:t>Fi</a:t>
            </a:r>
            <a:r>
              <a:rPr lang="ru-RU" sz="2400" b="1" i="1" dirty="0"/>
              <a:t>-сетях</a:t>
            </a:r>
            <a:endParaRPr lang="ru-RU" sz="2400" dirty="0"/>
          </a:p>
          <a:p>
            <a:r>
              <a:rPr lang="ru-RU" sz="2400" dirty="0"/>
              <a:t>не выходить в социальные сети и не проверять электронную почту, используя открытые соединения</a:t>
            </a:r>
          </a:p>
          <a:p>
            <a:pPr marL="0" indent="0">
              <a:buFont typeface="Arial"/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498010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8225" y="438867"/>
            <a:ext cx="7199672" cy="1325563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0070C0"/>
                </a:solidFill>
              </a:rPr>
              <a:t>Спасибо за внимание!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311" y="1764430"/>
            <a:ext cx="5086760" cy="428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1637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080" y="28881"/>
            <a:ext cx="10515600" cy="1325563"/>
          </a:xfrm>
        </p:spPr>
        <p:txBody>
          <a:bodyPr/>
          <a:lstStyle/>
          <a:p>
            <a:r>
              <a:rPr lang="ru-RU" dirty="0"/>
              <a:t>Атака посредника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7080" y="1354444"/>
            <a:ext cx="10515600" cy="4161453"/>
          </a:xfrm>
        </p:spPr>
        <p:txBody>
          <a:bodyPr>
            <a:normAutofit/>
          </a:bodyPr>
          <a:lstStyle/>
          <a:p>
            <a:pPr algn="just"/>
            <a:r>
              <a:rPr lang="ru-RU" b="1" dirty="0"/>
              <a:t>Атака посредника</a:t>
            </a:r>
            <a:r>
              <a:rPr lang="ru-RU" dirty="0"/>
              <a:t> или атака </a:t>
            </a:r>
            <a:r>
              <a:rPr lang="ru-RU" b="1" dirty="0"/>
              <a:t>«человек посередине»</a:t>
            </a:r>
            <a:r>
              <a:rPr lang="ru-RU" dirty="0"/>
              <a:t> (</a:t>
            </a:r>
            <a:r>
              <a:rPr lang="ru-RU" dirty="0">
                <a:hlinkClick r:id="rId2" tooltip="Английский язык"/>
              </a:rPr>
              <a:t>англ.</a:t>
            </a:r>
            <a:r>
              <a:rPr lang="ru-RU" dirty="0"/>
              <a:t> </a:t>
            </a:r>
            <a:r>
              <a:rPr lang="ru-RU" i="1" dirty="0" err="1"/>
              <a:t>Man</a:t>
            </a:r>
            <a:r>
              <a:rPr lang="ru-RU" i="1" dirty="0"/>
              <a:t> </a:t>
            </a:r>
            <a:r>
              <a:rPr lang="ru-RU" i="1" dirty="0" err="1"/>
              <a:t>in</a:t>
            </a:r>
            <a:r>
              <a:rPr lang="ru-RU" i="1" dirty="0"/>
              <a:t> </a:t>
            </a:r>
            <a:r>
              <a:rPr lang="ru-RU" i="1" dirty="0" err="1"/>
              <a:t>the</a:t>
            </a:r>
            <a:r>
              <a:rPr lang="ru-RU" i="1" dirty="0"/>
              <a:t> </a:t>
            </a:r>
            <a:r>
              <a:rPr lang="ru-RU" i="1" dirty="0" err="1"/>
              <a:t>middle</a:t>
            </a:r>
            <a:r>
              <a:rPr lang="ru-RU" i="1" dirty="0"/>
              <a:t> (MITM)</a:t>
            </a:r>
            <a:r>
              <a:rPr lang="ru-RU" dirty="0"/>
              <a:t>) — вид атаки в </a:t>
            </a:r>
            <a:r>
              <a:rPr lang="ru-RU" dirty="0">
                <a:hlinkClick r:id="rId3" tooltip="Криптография"/>
              </a:rPr>
              <a:t>криптографии</a:t>
            </a:r>
            <a:r>
              <a:rPr lang="ru-RU" dirty="0"/>
              <a:t>, когда злоумышленник перехватывает и подменяет сообщения, которыми обмениваются корреспонденты, причём ни один из последних не догадывается о его присутствии в канале.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818" y="3274142"/>
            <a:ext cx="6554813" cy="30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011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56819" cy="711507"/>
          </a:xfrm>
        </p:spPr>
        <p:txBody>
          <a:bodyPr>
            <a:normAutofit/>
          </a:bodyPr>
          <a:lstStyle/>
          <a:p>
            <a:r>
              <a:rPr lang="ru-RU" sz="4000" b="1" dirty="0"/>
              <a:t>Принцип</a:t>
            </a:r>
            <a:r>
              <a:rPr lang="ru-RU" sz="4000" dirty="0"/>
              <a:t> </a:t>
            </a:r>
            <a:r>
              <a:rPr lang="ru-RU" sz="4000" b="1" dirty="0"/>
              <a:t>атаки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128" y="4016682"/>
            <a:ext cx="4768645" cy="284131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Предположим, объект </a:t>
            </a:r>
            <a:r>
              <a:rPr lang="ru-RU" sz="2400" dirty="0" err="1"/>
              <a:t>A</a:t>
            </a:r>
            <a:r>
              <a:rPr lang="ru-RU" sz="2400" dirty="0"/>
              <a:t> планирует передать объекту </a:t>
            </a:r>
            <a:r>
              <a:rPr lang="ru-RU" sz="2400" dirty="0" err="1"/>
              <a:t>B</a:t>
            </a:r>
            <a:r>
              <a:rPr lang="ru-RU" sz="2400" dirty="0"/>
              <a:t> некую информацию. Объект </a:t>
            </a:r>
            <a:r>
              <a:rPr lang="ru-RU" sz="2400" dirty="0" err="1"/>
              <a:t>C</a:t>
            </a:r>
            <a:r>
              <a:rPr lang="ru-RU" sz="2400" dirty="0"/>
              <a:t> обладает знаниями о структуре и свойствах используемого метода передачи данных, а также о факте планируемой передачи собственно информации, которую С планирует перехватить. Для совершения атаки С «представляется» объекту А как В, а объекту В — как А. Объект А, ошибочно полагая, что он направляет информацию В, посылает её объекту С. Объект С, получив информацию, и совершив с ней некоторые действия (например, скопировав или модифицировав в своих целях) пересылает данные собственно получателю — В; объект В, в свою очередь, считает, что информация была получена им напрямую от А.</a:t>
            </a:r>
          </a:p>
        </p:txBody>
      </p:sp>
    </p:spTree>
    <p:extLst>
      <p:ext uri="{BB962C8B-B14F-4D97-AF65-F5344CB8AC3E}">
        <p14:creationId xmlns:p14="http://schemas.microsoft.com/office/powerpoint/2010/main" xmlns="" val="433122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043516" cy="50503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Пример атаки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35690"/>
            <a:ext cx="10515600" cy="4351338"/>
          </a:xfrm>
        </p:spPr>
        <p:txBody>
          <a:bodyPr>
            <a:noAutofit/>
          </a:bodyPr>
          <a:lstStyle/>
          <a:p>
            <a:pPr algn="just"/>
            <a:r>
              <a:rPr lang="en-US" sz="1500" dirty="0"/>
              <a:t>1. </a:t>
            </a:r>
            <a:r>
              <a:rPr lang="ru-RU" sz="1500" dirty="0"/>
              <a:t>Алиса отправляет Бобу сообщение, которое перехватывает </a:t>
            </a:r>
            <a:r>
              <a:rPr lang="ru-RU" sz="1500" dirty="0" err="1"/>
              <a:t>Мэлори</a:t>
            </a:r>
            <a:r>
              <a:rPr lang="ru-RU" sz="1500" dirty="0"/>
              <a:t>:</a:t>
            </a:r>
            <a:r>
              <a:rPr lang="en-US" sz="1500" dirty="0"/>
              <a:t> </a:t>
            </a:r>
          </a:p>
          <a:p>
            <a:pPr marL="0" indent="0" algn="just">
              <a:buNone/>
            </a:pPr>
            <a:r>
              <a:rPr lang="en-US" sz="1500" dirty="0"/>
              <a:t>	</a:t>
            </a:r>
            <a:r>
              <a:rPr lang="ru-RU" sz="1500" b="1" dirty="0">
                <a:solidFill>
                  <a:srgbClr val="00B050"/>
                </a:solidFill>
              </a:rPr>
              <a:t>Алиса</a:t>
            </a:r>
            <a:r>
              <a:rPr lang="ru-RU" sz="1500" dirty="0"/>
              <a:t> </a:t>
            </a:r>
            <a:r>
              <a:rPr lang="ru-RU" sz="1500" i="1" dirty="0"/>
              <a:t>"Привет, Боб, это Алиса. Пришли мне свой открытый ключ."</a:t>
            </a:r>
            <a:r>
              <a:rPr lang="ru-RU" sz="1500" dirty="0"/>
              <a:t> →     </a:t>
            </a:r>
            <a:r>
              <a:rPr lang="ru-RU" sz="1500" b="1" dirty="0" err="1">
                <a:solidFill>
                  <a:srgbClr val="FF0000"/>
                </a:solidFill>
              </a:rPr>
              <a:t>Мэлори</a:t>
            </a:r>
            <a:r>
              <a:rPr lang="ru-RU" sz="1500" b="1" dirty="0">
                <a:solidFill>
                  <a:srgbClr val="FF0000"/>
                </a:solidFill>
              </a:rPr>
              <a:t> </a:t>
            </a:r>
            <a:r>
              <a:rPr lang="ru-RU" sz="1500" dirty="0"/>
              <a:t>    </a:t>
            </a:r>
            <a:r>
              <a:rPr lang="ru-RU" sz="1500" b="1" dirty="0">
                <a:solidFill>
                  <a:srgbClr val="00B050"/>
                </a:solidFill>
              </a:rPr>
              <a:t>Боб</a:t>
            </a:r>
          </a:p>
          <a:p>
            <a:pPr algn="just"/>
            <a:r>
              <a:rPr lang="en-US" sz="1500" dirty="0"/>
              <a:t>2. </a:t>
            </a:r>
            <a:r>
              <a:rPr lang="ru-RU" sz="1500" dirty="0" err="1"/>
              <a:t>Мэлори</a:t>
            </a:r>
            <a:r>
              <a:rPr lang="ru-RU" sz="1500" dirty="0"/>
              <a:t> пересылает сообщение Бобу; Боб не может догадаться, что это сообщение не от Алисы:</a:t>
            </a:r>
            <a:r>
              <a:rPr lang="en-US" sz="1500" dirty="0"/>
              <a:t> 	</a:t>
            </a:r>
          </a:p>
          <a:p>
            <a:pPr marL="457200" lvl="1" indent="0" algn="just">
              <a:buNone/>
            </a:pPr>
            <a:r>
              <a:rPr lang="en-US" sz="1500" b="1" dirty="0">
                <a:solidFill>
                  <a:srgbClr val="00B050"/>
                </a:solidFill>
              </a:rPr>
              <a:t>	</a:t>
            </a:r>
            <a:r>
              <a:rPr lang="ru-RU" sz="1500" b="1" dirty="0">
                <a:solidFill>
                  <a:srgbClr val="00B050"/>
                </a:solidFill>
              </a:rPr>
              <a:t>Алиса</a:t>
            </a:r>
            <a:r>
              <a:rPr lang="ru-RU" sz="1500" dirty="0"/>
              <a:t>    </a:t>
            </a:r>
            <a:r>
              <a:rPr lang="ru-RU" sz="1500" b="1" dirty="0">
                <a:solidFill>
                  <a:srgbClr val="FF0000"/>
                </a:solidFill>
              </a:rPr>
              <a:t> </a:t>
            </a:r>
            <a:r>
              <a:rPr lang="ru-RU" sz="1500" b="1" dirty="0" err="1">
                <a:solidFill>
                  <a:srgbClr val="FF0000"/>
                </a:solidFill>
              </a:rPr>
              <a:t>Мэлори</a:t>
            </a:r>
            <a:r>
              <a:rPr lang="ru-RU" sz="1500" dirty="0"/>
              <a:t> </a:t>
            </a:r>
            <a:r>
              <a:rPr lang="ru-RU" sz="1500" i="1" dirty="0"/>
              <a:t>"Привет, Боб, это Алиса. Пришли мне свой открытый ключ."</a:t>
            </a:r>
            <a:r>
              <a:rPr lang="ru-RU" sz="1500" dirty="0"/>
              <a:t> →     </a:t>
            </a:r>
            <a:r>
              <a:rPr lang="ru-RU" sz="1500" b="1" dirty="0">
                <a:solidFill>
                  <a:srgbClr val="00B050"/>
                </a:solidFill>
              </a:rPr>
              <a:t>Боб</a:t>
            </a:r>
          </a:p>
          <a:p>
            <a:pPr algn="just"/>
            <a:r>
              <a:rPr lang="en-US" sz="1500" dirty="0"/>
              <a:t>3. </a:t>
            </a:r>
            <a:r>
              <a:rPr lang="ru-RU" sz="1500" dirty="0"/>
              <a:t>Боб посылает свой ключ:</a:t>
            </a:r>
            <a:endParaRPr lang="en-US" sz="1500" dirty="0"/>
          </a:p>
          <a:p>
            <a:pPr marL="0" indent="0" algn="just">
              <a:buNone/>
            </a:pPr>
            <a:r>
              <a:rPr lang="en-US" sz="1500" b="1" dirty="0">
                <a:solidFill>
                  <a:srgbClr val="00B050"/>
                </a:solidFill>
              </a:rPr>
              <a:t>	</a:t>
            </a:r>
            <a:r>
              <a:rPr lang="ru-RU" sz="1500" b="1" dirty="0">
                <a:solidFill>
                  <a:srgbClr val="00B050"/>
                </a:solidFill>
              </a:rPr>
              <a:t>Алиса</a:t>
            </a:r>
            <a:r>
              <a:rPr lang="ru-RU" sz="1500" dirty="0"/>
              <a:t>     </a:t>
            </a:r>
            <a:r>
              <a:rPr lang="ru-RU" sz="1500" b="1" dirty="0" err="1">
                <a:solidFill>
                  <a:srgbClr val="FF0000"/>
                </a:solidFill>
              </a:rPr>
              <a:t>Мэлори</a:t>
            </a:r>
            <a:r>
              <a:rPr lang="ru-RU" sz="1500" dirty="0"/>
              <a:t>     ← </a:t>
            </a:r>
            <a:r>
              <a:rPr lang="ru-RU" sz="1500" i="1" dirty="0"/>
              <a:t>[ключ Боба]</a:t>
            </a:r>
            <a:r>
              <a:rPr lang="ru-RU" sz="1500" dirty="0"/>
              <a:t> </a:t>
            </a:r>
            <a:r>
              <a:rPr lang="ru-RU" sz="1500" b="1" dirty="0">
                <a:solidFill>
                  <a:srgbClr val="00B050"/>
                </a:solidFill>
              </a:rPr>
              <a:t>Боб</a:t>
            </a:r>
          </a:p>
          <a:p>
            <a:pPr algn="just"/>
            <a:r>
              <a:rPr lang="en-US" sz="1500" dirty="0"/>
              <a:t>4. </a:t>
            </a:r>
            <a:r>
              <a:rPr lang="ru-RU" sz="1500" dirty="0" err="1"/>
              <a:t>Мэлори</a:t>
            </a:r>
            <a:r>
              <a:rPr lang="ru-RU" sz="1500" dirty="0"/>
              <a:t> подменяет ключ Боба своим и пересылает сообщение Алисе:</a:t>
            </a:r>
            <a:endParaRPr lang="en-US" sz="1500" dirty="0"/>
          </a:p>
          <a:p>
            <a:pPr marL="914400" lvl="2" indent="0" algn="just">
              <a:buNone/>
            </a:pPr>
            <a:r>
              <a:rPr lang="ru-RU" sz="1500" b="1" dirty="0">
                <a:solidFill>
                  <a:srgbClr val="00B050"/>
                </a:solidFill>
              </a:rPr>
              <a:t>Алиса</a:t>
            </a:r>
            <a:r>
              <a:rPr lang="ru-RU" sz="1500" b="1" dirty="0"/>
              <a:t> </a:t>
            </a:r>
            <a:r>
              <a:rPr lang="ru-RU" sz="1500" dirty="0"/>
              <a:t>    ← </a:t>
            </a:r>
            <a:r>
              <a:rPr lang="ru-RU" sz="1500" i="1" dirty="0"/>
              <a:t>[ключ </a:t>
            </a:r>
            <a:r>
              <a:rPr lang="ru-RU" sz="1500" i="1" dirty="0" err="1"/>
              <a:t>Мэлори</a:t>
            </a:r>
            <a:r>
              <a:rPr lang="ru-RU" sz="1500" i="1" dirty="0"/>
              <a:t>]</a:t>
            </a:r>
            <a:r>
              <a:rPr lang="ru-RU" sz="1500" dirty="0"/>
              <a:t> </a:t>
            </a:r>
            <a:r>
              <a:rPr lang="ru-RU" sz="1500" b="1" dirty="0" err="1">
                <a:solidFill>
                  <a:srgbClr val="FF0000"/>
                </a:solidFill>
              </a:rPr>
              <a:t>Мэлори</a:t>
            </a:r>
            <a:r>
              <a:rPr lang="ru-RU" sz="1500" dirty="0"/>
              <a:t>     </a:t>
            </a:r>
            <a:r>
              <a:rPr lang="ru-RU" sz="1500" b="1" dirty="0">
                <a:solidFill>
                  <a:srgbClr val="00B050"/>
                </a:solidFill>
              </a:rPr>
              <a:t>Боб</a:t>
            </a:r>
          </a:p>
          <a:p>
            <a:pPr algn="just"/>
            <a:r>
              <a:rPr lang="en-US" sz="1500" dirty="0"/>
              <a:t>5. </a:t>
            </a:r>
            <a:r>
              <a:rPr lang="ru-RU" sz="1500" dirty="0"/>
              <a:t>Алиса шифрует сообщение ключом </a:t>
            </a:r>
            <a:r>
              <a:rPr lang="ru-RU" sz="1500" dirty="0" err="1"/>
              <a:t>Мэлори</a:t>
            </a:r>
            <a:r>
              <a:rPr lang="ru-RU" sz="1500" dirty="0"/>
              <a:t>, считая что это ключ Боба, и только он может расшифровать его:</a:t>
            </a:r>
            <a:endParaRPr lang="en-US" sz="1500" dirty="0"/>
          </a:p>
          <a:p>
            <a:pPr marL="457200" lvl="1" indent="0" algn="just">
              <a:buNone/>
            </a:pPr>
            <a:r>
              <a:rPr lang="en-US" sz="1500" b="1" dirty="0">
                <a:solidFill>
                  <a:srgbClr val="00B050"/>
                </a:solidFill>
              </a:rPr>
              <a:t>	</a:t>
            </a:r>
            <a:r>
              <a:rPr lang="ru-RU" sz="1500" b="1" dirty="0">
                <a:solidFill>
                  <a:srgbClr val="00B050"/>
                </a:solidFill>
              </a:rPr>
              <a:t>Алиса</a:t>
            </a:r>
            <a:r>
              <a:rPr lang="ru-RU" sz="1500" dirty="0"/>
              <a:t> </a:t>
            </a:r>
            <a:r>
              <a:rPr lang="ru-RU" sz="1500" i="1" dirty="0"/>
              <a:t>"Встречаемся на автобусной остановке!" [зашифровано ключом </a:t>
            </a:r>
            <a:r>
              <a:rPr lang="ru-RU" sz="1500" i="1" dirty="0" err="1"/>
              <a:t>Мэлори</a:t>
            </a:r>
            <a:r>
              <a:rPr lang="ru-RU" sz="1500" i="1" dirty="0"/>
              <a:t>]</a:t>
            </a:r>
            <a:r>
              <a:rPr lang="ru-RU" sz="1500" dirty="0"/>
              <a:t> →    </a:t>
            </a:r>
            <a:r>
              <a:rPr lang="ru-RU" sz="1500" b="1" dirty="0">
                <a:solidFill>
                  <a:srgbClr val="FF0000"/>
                </a:solidFill>
              </a:rPr>
              <a:t> </a:t>
            </a:r>
            <a:r>
              <a:rPr lang="ru-RU" sz="1500" b="1" dirty="0" err="1">
                <a:solidFill>
                  <a:srgbClr val="FF0000"/>
                </a:solidFill>
              </a:rPr>
              <a:t>Мэлори</a:t>
            </a:r>
            <a:r>
              <a:rPr lang="ru-RU" sz="1500" dirty="0"/>
              <a:t>     </a:t>
            </a:r>
            <a:r>
              <a:rPr lang="ru-RU" sz="1500" b="1" dirty="0">
                <a:solidFill>
                  <a:srgbClr val="00B050"/>
                </a:solidFill>
              </a:rPr>
              <a:t>Боб</a:t>
            </a:r>
          </a:p>
          <a:p>
            <a:pPr algn="just"/>
            <a:r>
              <a:rPr lang="en-US" sz="1500" dirty="0"/>
              <a:t>6. </a:t>
            </a:r>
            <a:r>
              <a:rPr lang="ru-RU" sz="1500" dirty="0" err="1"/>
              <a:t>Мэлори</a:t>
            </a:r>
            <a:r>
              <a:rPr lang="ru-RU" sz="1500" dirty="0"/>
              <a:t> расшифровывает сообщение, читает его, модифицирует его, шифрует ключом Боба и отправляет его:</a:t>
            </a:r>
            <a:endParaRPr lang="en-US" sz="1500" dirty="0"/>
          </a:p>
          <a:p>
            <a:pPr marL="457200" lvl="1" indent="0" algn="just">
              <a:buNone/>
            </a:pPr>
            <a:r>
              <a:rPr lang="en-US" sz="1500" b="1" dirty="0">
                <a:solidFill>
                  <a:srgbClr val="00B050"/>
                </a:solidFill>
              </a:rPr>
              <a:t>	</a:t>
            </a:r>
            <a:r>
              <a:rPr lang="ru-RU" sz="1500" b="1" dirty="0">
                <a:solidFill>
                  <a:srgbClr val="00B050"/>
                </a:solidFill>
              </a:rPr>
              <a:t>Алиса</a:t>
            </a:r>
            <a:r>
              <a:rPr lang="ru-RU" sz="1500" dirty="0">
                <a:solidFill>
                  <a:srgbClr val="00B050"/>
                </a:solidFill>
              </a:rPr>
              <a:t> </a:t>
            </a:r>
            <a:r>
              <a:rPr lang="ru-RU" sz="1500" dirty="0"/>
              <a:t>   </a:t>
            </a:r>
            <a:r>
              <a:rPr lang="ru-RU" sz="1500" b="1" dirty="0">
                <a:solidFill>
                  <a:srgbClr val="FF0000"/>
                </a:solidFill>
              </a:rPr>
              <a:t> </a:t>
            </a:r>
            <a:r>
              <a:rPr lang="ru-RU" sz="1500" b="1" dirty="0" err="1">
                <a:solidFill>
                  <a:srgbClr val="FF0000"/>
                </a:solidFill>
              </a:rPr>
              <a:t>Мэлори</a:t>
            </a:r>
            <a:r>
              <a:rPr lang="ru-RU" sz="1500" dirty="0"/>
              <a:t> </a:t>
            </a:r>
            <a:r>
              <a:rPr lang="ru-RU" sz="1500" i="1" dirty="0"/>
              <a:t>"Жди меня у входа в музей в 18:00." [зашифровано ключом Боба]</a:t>
            </a:r>
            <a:r>
              <a:rPr lang="ru-RU" sz="1500" dirty="0"/>
              <a:t> →     </a:t>
            </a:r>
            <a:r>
              <a:rPr lang="ru-RU" sz="1500" b="1" dirty="0">
                <a:solidFill>
                  <a:srgbClr val="00B050"/>
                </a:solidFill>
              </a:rPr>
              <a:t>Боб</a:t>
            </a:r>
          </a:p>
          <a:p>
            <a:pPr algn="just"/>
            <a:r>
              <a:rPr lang="en-US" sz="1500" dirty="0"/>
              <a:t>7. </a:t>
            </a:r>
            <a:r>
              <a:rPr lang="ru-RU" sz="1500" dirty="0"/>
              <a:t>Боб считает, что это сообщение Алисы.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5"/>
                </a:solidFill>
              </a:rPr>
              <a:t>Этот пример демонстрирует необходимость использования методов для подтверждения того, что обе стороны используют правильные открытые ключи, то есть что у стороны А открытый ключ стороны Б, а у стороны Б открытый ключ стороны А. В противном случае, канал может быть подвержен атаке «человек посередине».</a:t>
            </a:r>
          </a:p>
          <a:p>
            <a:pPr marL="0" indent="0" algn="just">
              <a:buNone/>
            </a:pPr>
            <a:r>
              <a:rPr lang="ru-RU" sz="1500" dirty="0"/>
              <a:t/>
            </a:r>
            <a:br>
              <a:rPr lang="ru-RU" sz="1500" dirty="0"/>
            </a:br>
            <a:endParaRPr lang="ru-RU" sz="15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813" y="2188087"/>
            <a:ext cx="25400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7535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6734" y="870156"/>
            <a:ext cx="9124950" cy="5438775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043516" cy="50503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Пример атаки</a:t>
            </a:r>
          </a:p>
        </p:txBody>
      </p:sp>
    </p:spTree>
    <p:extLst>
      <p:ext uri="{BB962C8B-B14F-4D97-AF65-F5344CB8AC3E}">
        <p14:creationId xmlns:p14="http://schemas.microsoft.com/office/powerpoint/2010/main" xmlns="" val="1034896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Сценарии атаки</a:t>
            </a:r>
            <a:r>
              <a:rPr lang="ru-RU" dirty="0"/>
              <a:t/>
            </a:r>
            <a:br>
              <a:rPr lang="ru-RU" dirty="0"/>
            </a:br>
            <a:r>
              <a:rPr lang="ru-RU" sz="3100" dirty="0"/>
              <a:t>Обмен открытыми ключами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56916"/>
            <a:ext cx="10515600" cy="4339201"/>
          </a:xfrm>
        </p:spPr>
        <p:txBody>
          <a:bodyPr>
            <a:normAutofit/>
          </a:bodyPr>
          <a:lstStyle/>
          <a:p>
            <a:pPr algn="just"/>
            <a:r>
              <a:rPr lang="ru-RU" sz="2200" dirty="0"/>
              <a:t>Атаки «человек посередине» представляют угрозу для систем, совершающих финансовые операции через интернет — например, </a:t>
            </a:r>
            <a:r>
              <a:rPr lang="ru-RU" sz="2200" dirty="0">
                <a:hlinkClick r:id="rId2" tooltip="Электронный бизнес"/>
              </a:rPr>
              <a:t>электронный бизнес</a:t>
            </a:r>
            <a:r>
              <a:rPr lang="ru-RU" sz="2200" dirty="0"/>
              <a:t>,</a:t>
            </a:r>
            <a:r>
              <a:rPr lang="en-US" sz="2200" dirty="0"/>
              <a:t> </a:t>
            </a:r>
            <a:r>
              <a:rPr lang="ru-RU" sz="2200" dirty="0">
                <a:hlinkClick r:id="rId3" tooltip="Интернет-банкинг"/>
              </a:rPr>
              <a:t>интернет-банкинг</a:t>
            </a:r>
            <a:r>
              <a:rPr lang="ru-RU" sz="2200" dirty="0"/>
              <a:t>, </a:t>
            </a:r>
            <a:r>
              <a:rPr lang="ru-RU" sz="2200" dirty="0">
                <a:hlinkClick r:id="rId4" tooltip="Платёжный шлюз"/>
              </a:rPr>
              <a:t>платёжный шлюз</a:t>
            </a:r>
            <a:r>
              <a:rPr lang="ru-RU" sz="2200" dirty="0"/>
              <a:t>. Применяя данный вид атаки, злоумышленник может получить доступ к учетной записи пользователя и совершать всевозможные финансовые махинации.</a:t>
            </a:r>
          </a:p>
          <a:p>
            <a:pPr algn="just"/>
            <a:r>
              <a:rPr lang="ru-RU" sz="2200" dirty="0"/>
              <a:t>В случае системы с открытым ключом, </a:t>
            </a:r>
            <a:r>
              <a:rPr lang="ru-RU" sz="2200" dirty="0" err="1"/>
              <a:t>криптоаналитик</a:t>
            </a:r>
            <a:r>
              <a:rPr lang="ru-RU" sz="2200" dirty="0"/>
              <a:t> может перехватить сообщения обмена открытыми ключами между клиентом и сервером и изменить их, как в примере выше. Для того, чтобы оставаться незамеченным, </a:t>
            </a:r>
            <a:r>
              <a:rPr lang="ru-RU" sz="2200" dirty="0" err="1"/>
              <a:t>криптоаналитик</a:t>
            </a:r>
            <a:r>
              <a:rPr lang="ru-RU" sz="2200" dirty="0"/>
              <a:t> должен перехватывать все сообщения между клиентом и сервером и шифровать и расшифровывать их соответствующими ключами. Такие действия могут показаться слишком сложными для проведения атаки, однако они представляют реальную угрозу для небезопасных сетей (например, интернет и беспроводные сети).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1043159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656871" cy="49028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Внедрение вредоносного кода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7993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Внедрение кода в атаке «человек посередине» главным образом применяется для захвата уже авторизованной сессии, выполнения собственных команд на сервере и отправки ложных ответов клиенту.</a:t>
            </a:r>
          </a:p>
          <a:p>
            <a:pPr algn="just"/>
            <a:r>
              <a:rPr lang="ru-RU" sz="2400" dirty="0"/>
              <a:t>Атака «человек посередине» позволяет </a:t>
            </a:r>
            <a:r>
              <a:rPr lang="ru-RU" sz="2400" dirty="0" err="1"/>
              <a:t>криптоаналитику</a:t>
            </a:r>
            <a:r>
              <a:rPr lang="ru-RU" sz="2400" dirty="0"/>
              <a:t> вставлять свой код в электронные письма, SQL выражения и веб-страницы (то есть позволяет осуществлять </a:t>
            </a:r>
            <a:r>
              <a:rPr lang="ru-RU" sz="2400" dirty="0">
                <a:hlinkClick r:id="rId2" tooltip="Внедрение SQL-кода"/>
              </a:rPr>
              <a:t>SQL-инъекции</a:t>
            </a:r>
            <a:r>
              <a:rPr lang="ru-RU" sz="2400" dirty="0"/>
              <a:t>, HTML/</a:t>
            </a:r>
            <a:r>
              <a:rPr lang="ru-RU" sz="2400" dirty="0" err="1"/>
              <a:t>script</a:t>
            </a:r>
            <a:r>
              <a:rPr lang="ru-RU" sz="2400" dirty="0"/>
              <a:t>-инъекции или </a:t>
            </a:r>
            <a:r>
              <a:rPr lang="ru-RU" sz="2400" dirty="0">
                <a:hlinkClick r:id="rId3" tooltip="Межсайтовый скриптинг"/>
              </a:rPr>
              <a:t>XSS-атаки</a:t>
            </a:r>
            <a:r>
              <a:rPr lang="ru-RU" sz="2400" dirty="0"/>
              <a:t>), и даже модифицировать загружаемые пользователем бинарные файлы для того, чтобы получить доступ к учетной записи пользователя или изменить поведение программы, загруженной пользователем из интернета.</a:t>
            </a:r>
          </a:p>
          <a:p>
            <a:pPr algn="just"/>
            <a:endParaRPr lang="ru-RU" sz="24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635" y="3999271"/>
            <a:ext cx="2858729" cy="285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5683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376652" cy="68200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Распространенные уязвимости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20941"/>
            <a:ext cx="5311877" cy="4351338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Наиболее распространенные средства коммуникаций этой группы — это </a:t>
            </a:r>
            <a:r>
              <a:rPr lang="ru-RU" sz="2400" dirty="0">
                <a:hlinkClick r:id="rId2" tooltip="Социальная сеть"/>
              </a:rPr>
              <a:t>социальная сеть</a:t>
            </a:r>
            <a:r>
              <a:rPr lang="ru-RU" sz="2400" dirty="0"/>
              <a:t>, публичный сервис </a:t>
            </a:r>
            <a:r>
              <a:rPr lang="ru-RU" sz="2400" dirty="0">
                <a:hlinkClick r:id="rId3" tooltip="Электронная почта"/>
              </a:rPr>
              <a:t>электронной почты</a:t>
            </a:r>
            <a:r>
              <a:rPr lang="ru-RU" sz="2400" dirty="0"/>
              <a:t> и </a:t>
            </a:r>
            <a:r>
              <a:rPr lang="ru-RU" sz="2400" dirty="0">
                <a:hlinkClick r:id="rId4" tooltip="Система мгновенного обмена сообщениями"/>
              </a:rPr>
              <a:t>система мгновенного обмена сообщениями</a:t>
            </a:r>
            <a:r>
              <a:rPr lang="ru-RU" sz="2400" dirty="0"/>
              <a:t>. Владелец ресурса, обеспечивающего сервис коммуникаций имеет полный контроль над информацией, которой обмениваются корреспонденты и, по своему усмотрению, в любой момент времени беспрепятственно может осуществить атаку.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400" y="1047135"/>
            <a:ext cx="65786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6825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43497"/>
            <a:ext cx="6019800" cy="38704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Спасёт ли шифрование? 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30540"/>
            <a:ext cx="10444316" cy="324782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Если клиент и сервер общаются по </a:t>
            </a:r>
            <a:r>
              <a:rPr lang="ru-RU" dirty="0">
                <a:hlinkClick r:id="rId2" tooltip="HTTPS"/>
              </a:rPr>
              <a:t>HTTPS</a:t>
            </a:r>
            <a:r>
              <a:rPr lang="ru-RU" dirty="0"/>
              <a:t> — протоколу, поддерживающему шифрование — тоже может быть проведена атака «человек посередине». При таком виде соединения используется TLS или SSL для шифрования запросов, что, казалось бы, делает канал защищённым от </a:t>
            </a:r>
            <a:r>
              <a:rPr lang="ru-RU" dirty="0">
                <a:hlinkClick r:id="rId3" tooltip="Хакерская атака"/>
              </a:rPr>
              <a:t>сниффинга</a:t>
            </a:r>
            <a:r>
              <a:rPr lang="ru-RU" dirty="0"/>
              <a:t> и MITM-атак. Но, атакующий может для каждого TCP-соединения создать две независимые SSL-сессии. Клиент устанавливает SSL-соединение с атакующим, тот в свою очередь создает соединение с сервером.</a:t>
            </a:r>
          </a:p>
          <a:p>
            <a:pPr algn="just"/>
            <a:r>
              <a:rPr lang="ru-RU" dirty="0">
                <a:solidFill>
                  <a:srgbClr val="FF0000"/>
                </a:solidFill>
              </a:rPr>
              <a:t>Таким образом, HTTPS протокол нельзя считать защищенным от MITM-атак у рядовых пользователей.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898" y="4378360"/>
            <a:ext cx="50673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89400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269</Words>
  <Application>Microsoft Office PowerPoint</Application>
  <PresentationFormat>Произвольный</PresentationFormat>
  <Paragraphs>47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Анализ уязвимости сетевых данных посредством MITM атаки</vt:lpstr>
      <vt:lpstr>Атака посредника</vt:lpstr>
      <vt:lpstr>Принцип атаки</vt:lpstr>
      <vt:lpstr>Пример атаки</vt:lpstr>
      <vt:lpstr>Пример атаки</vt:lpstr>
      <vt:lpstr>Сценарии атаки Обмен открытыми ключами </vt:lpstr>
      <vt:lpstr>Внедрение вредоносного кода</vt:lpstr>
      <vt:lpstr>Распространенные уязвимости</vt:lpstr>
      <vt:lpstr>Спасёт ли шифрование?  </vt:lpstr>
      <vt:lpstr>Защита  </vt:lpstr>
      <vt:lpstr>Советы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уязвимости сетевых данных посредством MITM атаки</dc:title>
  <dc:creator>Пользователь Microsoft Office</dc:creator>
  <cp:lastModifiedBy>Айман</cp:lastModifiedBy>
  <cp:revision>16</cp:revision>
  <dcterms:created xsi:type="dcterms:W3CDTF">2016-03-16T14:15:26Z</dcterms:created>
  <dcterms:modified xsi:type="dcterms:W3CDTF">2020-10-12T19:24:58Z</dcterms:modified>
</cp:coreProperties>
</file>